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96" r:id="rId19"/>
    <p:sldId id="258" r:id="rId20"/>
    <p:sldId id="279" r:id="rId21"/>
    <p:sldId id="283" r:id="rId22"/>
    <p:sldId id="277" r:id="rId23"/>
    <p:sldId id="278" r:id="rId24"/>
    <p:sldId id="280" r:id="rId25"/>
    <p:sldId id="281" r:id="rId26"/>
    <p:sldId id="282" r:id="rId27"/>
    <p:sldId id="284" r:id="rId28"/>
    <p:sldId id="285" r:id="rId29"/>
    <p:sldId id="286" r:id="rId30"/>
    <p:sldId id="288" r:id="rId31"/>
    <p:sldId id="290" r:id="rId32"/>
    <p:sldId id="292" r:id="rId33"/>
    <p:sldId id="291" r:id="rId34"/>
    <p:sldId id="294" r:id="rId35"/>
    <p:sldId id="295" r:id="rId36"/>
    <p:sldId id="293" r:id="rId37"/>
    <p:sldId id="310" r:id="rId38"/>
    <p:sldId id="311" r:id="rId39"/>
    <p:sldId id="297" r:id="rId40"/>
    <p:sldId id="259" r:id="rId41"/>
    <p:sldId id="298" r:id="rId42"/>
    <p:sldId id="303" r:id="rId43"/>
    <p:sldId id="304" r:id="rId44"/>
    <p:sldId id="305" r:id="rId45"/>
    <p:sldId id="306" r:id="rId46"/>
    <p:sldId id="302" r:id="rId47"/>
    <p:sldId id="307" r:id="rId48"/>
    <p:sldId id="308" r:id="rId49"/>
    <p:sldId id="309" r:id="rId50"/>
    <p:sldId id="299" r:id="rId51"/>
    <p:sldId id="300" r:id="rId52"/>
    <p:sldId id="30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D0A"/>
    <a:srgbClr val="1C75B3"/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>
        <p:scale>
          <a:sx n="75" d="100"/>
          <a:sy n="75" d="100"/>
        </p:scale>
        <p:origin x="13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11" Type="http://schemas.openxmlformats.org/officeDocument/2006/relationships/image" Target="../media/image59.svg"/><Relationship Id="rId5" Type="http://schemas.openxmlformats.org/officeDocument/2006/relationships/image" Target="../media/image60.png"/><Relationship Id="rId10" Type="http://schemas.openxmlformats.org/officeDocument/2006/relationships/image" Target="../media/image58.png"/><Relationship Id="rId4" Type="http://schemas.openxmlformats.org/officeDocument/2006/relationships/image" Target="../media/image56.png"/><Relationship Id="rId9" Type="http://schemas.openxmlformats.org/officeDocument/2006/relationships/image" Target="../media/image64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svg"/><Relationship Id="rId3" Type="http://schemas.openxmlformats.org/officeDocument/2006/relationships/image" Target="../media/image62.svg"/><Relationship Id="rId7" Type="http://schemas.openxmlformats.org/officeDocument/2006/relationships/image" Target="../media/image67.svg"/><Relationship Id="rId12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60.png"/><Relationship Id="rId5" Type="http://schemas.openxmlformats.org/officeDocument/2006/relationships/image" Target="../media/image64.svg"/><Relationship Id="rId10" Type="http://schemas.openxmlformats.org/officeDocument/2006/relationships/image" Target="../media/image56.png"/><Relationship Id="rId4" Type="http://schemas.openxmlformats.org/officeDocument/2006/relationships/image" Target="../media/image63.png"/><Relationship Id="rId9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uldubois98.github.io/GenerativeAI/drawing_sandbox.html" TargetMode="Externa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7332C-61F7-4B84-DB5A-909CE108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useful!</a:t>
            </a:r>
          </a:p>
        </p:txBody>
      </p:sp>
      <p:pic>
        <p:nvPicPr>
          <p:cNvPr id="5" name="Content Placeholder 4" descr="A keyboard of a cell phone&#10;&#10;Description automatically generated">
            <a:extLst>
              <a:ext uri="{FF2B5EF4-FFF2-40B4-BE49-F238E27FC236}">
                <a16:creationId xmlns:a16="http://schemas.microsoft.com/office/drawing/2014/main" id="{A51AEF2A-F3FD-AD7D-549B-C8F74B4C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55" y="1690688"/>
            <a:ext cx="7741289" cy="5167311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8244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B39C-7054-BE25-0465-6CA9D9904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9D62E-7865-8DFB-A05A-35122B49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Dictionary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≈10 000</m:t>
                    </m:r>
                  </m:oMath>
                </a14:m>
                <a:r>
                  <a:rPr lang="en-US" dirty="0"/>
                  <a:t> words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0C2B9C8-B582-D933-02D7-59F6EAB6A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2AE0AB-8426-F9A6-A246-A05F365F88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827213-191C-45DB-D01E-EB43FE5A22E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FAQ forums</a:t>
            </a:r>
          </a:p>
          <a:p>
            <a:r>
              <a:rPr lang="en-US" dirty="0"/>
              <a:t>Wikipedia</a:t>
            </a:r>
          </a:p>
          <a:p>
            <a:r>
              <a:rPr lang="en-US" dirty="0"/>
              <a:t>Press articles</a:t>
            </a:r>
          </a:p>
          <a:p>
            <a:r>
              <a:rPr lang="en-US" dirty="0"/>
              <a:t>Scientific articles</a:t>
            </a:r>
          </a:p>
          <a:p>
            <a:r>
              <a:rPr lang="en-US" dirty="0"/>
              <a:t>School textbooks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614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EC7AE-C119-8189-8383-567651F6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resources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6597B-5D25-E559-0A1E-C1CFA3994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82D0BF-4831-A44A-514B-1E186A656C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&lt; 10 minutes</a:t>
            </a:r>
          </a:p>
          <a:p>
            <a:pPr marL="0" indent="0" algn="ctr">
              <a:buNone/>
            </a:pPr>
            <a:r>
              <a:rPr lang="en-US" dirty="0"/>
              <a:t>On 1 smartphone</a:t>
            </a:r>
          </a:p>
          <a:p>
            <a:pPr marL="0" indent="0" algn="ctr">
              <a:buNone/>
            </a:pPr>
            <a:r>
              <a:rPr lang="en-US" dirty="0"/>
              <a:t>(or a laptop)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258C51-932C-D59C-6D5D-7E54200D1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4E4168-09C0-AFB9-76AF-3962AA40582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“34 days”</a:t>
            </a:r>
          </a:p>
          <a:p>
            <a:pPr marL="0" indent="0" algn="ctr">
              <a:buNone/>
            </a:pPr>
            <a:r>
              <a:rPr lang="en-US" dirty="0"/>
              <a:t>On 1023 supercomputer</a:t>
            </a:r>
          </a:p>
          <a:p>
            <a:pPr marL="0" indent="0" algn="ctr">
              <a:buNone/>
            </a:pPr>
            <a:r>
              <a:rPr lang="en-US" dirty="0"/>
              <a:t>(A100 GPUs)</a:t>
            </a:r>
          </a:p>
        </p:txBody>
      </p:sp>
    </p:spTree>
    <p:extLst>
      <p:ext uri="{BB962C8B-B14F-4D97-AF65-F5344CB8AC3E}">
        <p14:creationId xmlns:p14="http://schemas.microsoft.com/office/powerpoint/2010/main" val="426054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“The bread is 3€”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10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C3B28-C26A-E495-1AF0-3A4DC7EEE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ChatGPT with good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5562-C265-1D11-ED08-589956B885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1€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B+1</a:t>
            </a:r>
          </a:p>
          <a:p>
            <a:pPr marL="0" indent="0">
              <a:buNone/>
            </a:pPr>
            <a:r>
              <a:rPr lang="en-US" dirty="0"/>
              <a:t>so 2B+1 = 5 i.e., B = 2.</a:t>
            </a:r>
          </a:p>
          <a:p>
            <a:pPr marL="0" indent="0">
              <a:buNone/>
            </a:pPr>
            <a:r>
              <a:rPr lang="en-US" dirty="0"/>
              <a:t>The bread is 2€”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46FCF-AF59-8D14-3C3D-9819BD133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“I buy a coffee and a bread for 5€.</a:t>
            </a:r>
          </a:p>
          <a:p>
            <a:pPr marL="0" indent="0">
              <a:buNone/>
            </a:pPr>
            <a:r>
              <a:rPr lang="en-US" dirty="0"/>
              <a:t>The coffee is 2€ more expensive that the bread.</a:t>
            </a:r>
          </a:p>
          <a:p>
            <a:pPr marL="0" indent="0">
              <a:buNone/>
            </a:pPr>
            <a:r>
              <a:rPr lang="en-US" dirty="0"/>
              <a:t>How much costs the bread?</a:t>
            </a:r>
          </a:p>
          <a:p>
            <a:pPr marL="0" indent="0">
              <a:buNone/>
            </a:pPr>
            <a:r>
              <a:rPr lang="en-US" dirty="0"/>
              <a:t>Explain the reasoning.”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“B+C = 5 ; C = B+2</a:t>
            </a:r>
          </a:p>
          <a:p>
            <a:pPr marL="0" indent="0">
              <a:buNone/>
            </a:pPr>
            <a:r>
              <a:rPr lang="en-US" dirty="0"/>
              <a:t>so 2B+2 = 5 i.e., B = 1.5.</a:t>
            </a:r>
          </a:p>
          <a:p>
            <a:pPr marL="0" indent="0">
              <a:buNone/>
            </a:pPr>
            <a:r>
              <a:rPr lang="en-US" dirty="0"/>
              <a:t>The bread is 1.5€”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48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B288EF7-5FFB-2765-58CB-9FE09A8D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907" t="11383" r="23573" b="43673"/>
          <a:stretch/>
        </p:blipFill>
        <p:spPr>
          <a:xfrm>
            <a:off x="9789434" y="1918157"/>
            <a:ext cx="2375564" cy="24452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2214C-32EC-3012-B51A-DDE7145A3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person exist?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A95192-D92D-F374-7BF0-BFC2C72B4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687" y="1927455"/>
            <a:ext cx="2521972" cy="2471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F675-1C5D-3B07-ECF9-0971CB074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5174" y="4412572"/>
            <a:ext cx="2429190" cy="243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B7E590-03C0-AD42-A3D5-F4B7444B1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051" y="4412574"/>
            <a:ext cx="2437126" cy="2445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98E84-7196-375E-4959-8C06E2868E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680" y="1927456"/>
            <a:ext cx="2479495" cy="248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18FA3-7966-F478-BEB4-5E955C91E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38" y="1927456"/>
            <a:ext cx="2468309" cy="2485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246E0-C1DB-0B52-3F43-9ABDB8E2B4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320" y="4359941"/>
            <a:ext cx="2495230" cy="2498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DA737-8653-C987-CF6D-DE6941D21A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404" y="4373431"/>
            <a:ext cx="2470452" cy="24845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BC8D4D-169E-7F41-DE25-7B9503C104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3857" y="4373430"/>
            <a:ext cx="2476119" cy="2484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A5072B-62E8-F65D-691E-F8D655B899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4327" y="1927455"/>
            <a:ext cx="2460496" cy="2471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C0F9048-F3B7-B083-4035-03124FE8E256}"/>
              </a:ext>
            </a:extLst>
          </p:cNvPr>
          <p:cNvSpPr/>
          <p:nvPr/>
        </p:nvSpPr>
        <p:spPr>
          <a:xfrm>
            <a:off x="25046" y="1927455"/>
            <a:ext cx="2398462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B5860-3183-9357-6F8C-D7F41DF5B404}"/>
              </a:ext>
            </a:extLst>
          </p:cNvPr>
          <p:cNvSpPr/>
          <p:nvPr/>
        </p:nvSpPr>
        <p:spPr>
          <a:xfrm>
            <a:off x="2436463" y="1927730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8C5CE-AA65-6565-0BF0-6A7825C53356}"/>
              </a:ext>
            </a:extLst>
          </p:cNvPr>
          <p:cNvSpPr/>
          <p:nvPr/>
        </p:nvSpPr>
        <p:spPr>
          <a:xfrm>
            <a:off x="4901877" y="1927729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914E2A-CF7D-7820-1DD3-78AD68E3558B}"/>
              </a:ext>
            </a:extLst>
          </p:cNvPr>
          <p:cNvSpPr/>
          <p:nvPr/>
        </p:nvSpPr>
        <p:spPr>
          <a:xfrm>
            <a:off x="7354823" y="1927455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2948BE-2D1B-F695-DCD6-6D35F25D7A1F}"/>
              </a:ext>
            </a:extLst>
          </p:cNvPr>
          <p:cNvSpPr/>
          <p:nvPr/>
        </p:nvSpPr>
        <p:spPr>
          <a:xfrm>
            <a:off x="23217" y="4385709"/>
            <a:ext cx="2385600" cy="244536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24022-5E21-C340-8691-4A5F4A4FF4D5}"/>
              </a:ext>
            </a:extLst>
          </p:cNvPr>
          <p:cNvSpPr/>
          <p:nvPr/>
        </p:nvSpPr>
        <p:spPr>
          <a:xfrm>
            <a:off x="2435738" y="4385707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82A47-978D-99C7-B505-ABEBE69F4A51}"/>
              </a:ext>
            </a:extLst>
          </p:cNvPr>
          <p:cNvSpPr/>
          <p:nvPr/>
        </p:nvSpPr>
        <p:spPr>
          <a:xfrm>
            <a:off x="4901877" y="4385706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CE151-84AF-98D8-1CEB-987D75D11678}"/>
              </a:ext>
            </a:extLst>
          </p:cNvPr>
          <p:cNvSpPr/>
          <p:nvPr/>
        </p:nvSpPr>
        <p:spPr>
          <a:xfrm>
            <a:off x="7354823" y="4385652"/>
            <a:ext cx="2438694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1B5AA0-92E7-5448-A4E7-3C6776398A9D}"/>
              </a:ext>
            </a:extLst>
          </p:cNvPr>
          <p:cNvSpPr/>
          <p:nvPr/>
        </p:nvSpPr>
        <p:spPr>
          <a:xfrm>
            <a:off x="9788017" y="4385651"/>
            <a:ext cx="2376981" cy="244542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296726-3C6F-54D3-2D9B-CB664B00FD0B}"/>
              </a:ext>
            </a:extLst>
          </p:cNvPr>
          <p:cNvSpPr/>
          <p:nvPr/>
        </p:nvSpPr>
        <p:spPr>
          <a:xfrm>
            <a:off x="9853660" y="1926909"/>
            <a:ext cx="2311338" cy="2401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7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pic>
        <p:nvPicPr>
          <p:cNvPr id="7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0510E968-AFF1-F9FF-0F02-EA74687820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pic>
        <p:nvPicPr>
          <p:cNvPr id="9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6D350686-7F4D-00C4-329F-5094EBAFB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F22E0F-2C82-A794-7EA8-9BF0E0FFC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669" y="1825625"/>
            <a:ext cx="982662" cy="435133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6DFA92-7995-F281-B40D-BC728BCC94A4}"/>
              </a:ext>
            </a:extLst>
          </p:cNvPr>
          <p:cNvSpPr/>
          <p:nvPr/>
        </p:nvSpPr>
        <p:spPr>
          <a:xfrm>
            <a:off x="5684519" y="3658791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001D3F6-169C-045C-9EDC-53D24364E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EF3ADA0-053F-780E-48B5-85AF39D56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57" y="4175919"/>
            <a:ext cx="1809957" cy="2316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8FA7945-BC4F-6719-61C0-988198899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907" y="1697261"/>
            <a:ext cx="1809957" cy="2311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correctly generated image?</a:t>
            </a:r>
          </a:p>
        </p:txBody>
      </p:sp>
      <p:pic>
        <p:nvPicPr>
          <p:cNvPr id="8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9392B7D1-3D0D-96B8-84A2-FE91041F7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0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5801254E-C597-38E6-FA25-3A7A9A185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E6F14F-ABD7-6FA7-0016-D0FDF26B7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388FB25-277E-BCB9-2759-7AFD7A9BEC2C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60A15BA-B9F0-EDB4-EE03-B88FF92F7FFC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5079" y="2326488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25079" y="460484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2081158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2988208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5269" y="4426182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5269" y="5333232"/>
            <a:ext cx="773714" cy="773714"/>
          </a:xfrm>
          <a:prstGeom prst="rect">
            <a:avLst/>
          </a:prstGeom>
        </p:spPr>
      </p:pic>
      <p:pic>
        <p:nvPicPr>
          <p:cNvPr id="29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FCE4359A-850E-4CE8-E44D-3DD853C49E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BF8494F-5CF9-C974-F314-26DFDD081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9E4401E-8183-4D38-9463-585AB00C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6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ECB0-C4E3-A620-C36E-F81490B76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another AI!</a:t>
            </a: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6CB922A8-6961-479E-D5B8-A48238E7E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478" y="1690688"/>
            <a:ext cx="4802187" cy="480218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4E9DB3-8E0D-126F-A98F-1CEE5DEB5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031" y="2513451"/>
            <a:ext cx="1550038" cy="155003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C97A6-1BCF-6FC4-F958-3D37F095A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7031" y="4118337"/>
            <a:ext cx="1550037" cy="15500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5D306-13D5-153C-1514-43A8D764B6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30246" y="1690688"/>
            <a:ext cx="868204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 training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F26E5-A2B2-B7FA-118C-D1AC06D1145F}"/>
              </a:ext>
            </a:extLst>
          </p:cNvPr>
          <p:cNvSpPr txBox="1"/>
          <p:nvPr/>
        </p:nvSpPr>
        <p:spPr>
          <a:xfrm>
            <a:off x="9428276" y="2341075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EFD60-DCE7-ABD8-7BD8-6B9F7F098A92}"/>
              </a:ext>
            </a:extLst>
          </p:cNvPr>
          <p:cNvSpPr txBox="1"/>
          <p:nvPr/>
        </p:nvSpPr>
        <p:spPr>
          <a:xfrm>
            <a:off x="9419418" y="4584409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?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EBAD09C-2A19-9857-76DB-64A4D202F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8466" y="2095745"/>
            <a:ext cx="773715" cy="773715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8A5CB8D-66AF-864E-59BE-D367E4265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66" y="3002795"/>
            <a:ext cx="773714" cy="77371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9EDF9E7-D207-83D3-EAEF-33CECB8E4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608" y="4405746"/>
            <a:ext cx="773715" cy="77371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CE9CE5BB-133A-8E27-9C48-68FFCCB4B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9608" y="5312796"/>
            <a:ext cx="773714" cy="773714"/>
          </a:xfrm>
          <a:prstGeom prst="rect">
            <a:avLst/>
          </a:prstGeom>
        </p:spPr>
      </p:pic>
      <p:pic>
        <p:nvPicPr>
          <p:cNvPr id="3" name="Picture 9">
            <a:extLst>
              <a:ext uri="{FF2B5EF4-FFF2-40B4-BE49-F238E27FC236}">
                <a16:creationId xmlns:a16="http://schemas.microsoft.com/office/drawing/2014/main" id="{7B9366DA-F4CE-F221-0613-B54B2CCDF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87801" y="1723273"/>
            <a:ext cx="300665" cy="2310002"/>
          </a:xfrm>
          <a:prstGeom prst="rect">
            <a:avLst/>
          </a:prstGeom>
        </p:spPr>
      </p:pic>
      <p:pic>
        <p:nvPicPr>
          <p:cNvPr id="4" name="Picture 9">
            <a:extLst>
              <a:ext uri="{FF2B5EF4-FFF2-40B4-BE49-F238E27FC236}">
                <a16:creationId xmlns:a16="http://schemas.microsoft.com/office/drawing/2014/main" id="{1CD46B81-EC8B-F3EF-95CF-455939F53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075412" y="4178428"/>
            <a:ext cx="300665" cy="2310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BB480-A52F-D85D-1960-0E6BB74AF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6257" y="4174712"/>
            <a:ext cx="1809957" cy="23181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B65AF-2F5A-8AF4-0642-29F4311854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9907" y="1697261"/>
            <a:ext cx="1809957" cy="2308700"/>
          </a:xfrm>
          <a:prstGeom prst="rect">
            <a:avLst/>
          </a:prstGeom>
        </p:spPr>
      </p:pic>
      <p:pic>
        <p:nvPicPr>
          <p:cNvPr id="11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C7A4CFD8-58C8-48AC-028E-E7C9898A0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98" y="1697260"/>
            <a:ext cx="2311210" cy="2311210"/>
          </a:xfrm>
          <a:prstGeom prst="rect">
            <a:avLst/>
          </a:prstGeom>
        </p:spPr>
      </p:pic>
      <p:pic>
        <p:nvPicPr>
          <p:cNvPr id="12" name="Content Placeholder 8" descr="A floating island with buildings and a bridge and cars&#10;&#10;Description automatically generated">
            <a:extLst>
              <a:ext uri="{FF2B5EF4-FFF2-40B4-BE49-F238E27FC236}">
                <a16:creationId xmlns:a16="http://schemas.microsoft.com/office/drawing/2014/main" id="{8BCE3DE7-9119-98EE-1781-81FBA96B21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64" y="1698468"/>
            <a:ext cx="2311209" cy="2311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B74240-C8DC-596D-0014-0E7A78376D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9864" y="4178428"/>
            <a:ext cx="2311209" cy="2311209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C718BBAB-878C-70A0-0A23-E040351971FF}"/>
              </a:ext>
            </a:extLst>
          </p:cNvPr>
          <p:cNvSpPr/>
          <p:nvPr/>
        </p:nvSpPr>
        <p:spPr>
          <a:xfrm>
            <a:off x="4525739" y="2579038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214B326-84D1-035E-1605-E1F9CD7EA7C1}"/>
              </a:ext>
            </a:extLst>
          </p:cNvPr>
          <p:cNvSpPr/>
          <p:nvPr/>
        </p:nvSpPr>
        <p:spPr>
          <a:xfrm>
            <a:off x="4525738" y="4924062"/>
            <a:ext cx="822961" cy="685006"/>
          </a:xfrm>
          <a:custGeom>
            <a:avLst/>
            <a:gdLst>
              <a:gd name="connsiteX0" fmla="*/ 0 w 822961"/>
              <a:gd name="connsiteY0" fmla="*/ 171252 h 685006"/>
              <a:gd name="connsiteX1" fmla="*/ 480458 w 822961"/>
              <a:gd name="connsiteY1" fmla="*/ 171252 h 685006"/>
              <a:gd name="connsiteX2" fmla="*/ 480458 w 822961"/>
              <a:gd name="connsiteY2" fmla="*/ 0 h 685006"/>
              <a:gd name="connsiteX3" fmla="*/ 822961 w 822961"/>
              <a:gd name="connsiteY3" fmla="*/ 342503 h 685006"/>
              <a:gd name="connsiteX4" fmla="*/ 480458 w 822961"/>
              <a:gd name="connsiteY4" fmla="*/ 685006 h 685006"/>
              <a:gd name="connsiteX5" fmla="*/ 480458 w 822961"/>
              <a:gd name="connsiteY5" fmla="*/ 513755 h 685006"/>
              <a:gd name="connsiteX6" fmla="*/ 0 w 822961"/>
              <a:gd name="connsiteY6" fmla="*/ 513755 h 685006"/>
              <a:gd name="connsiteX7" fmla="*/ 0 w 822961"/>
              <a:gd name="connsiteY7" fmla="*/ 171252 h 68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1" h="685006" fill="none" extrusionOk="0">
                <a:moveTo>
                  <a:pt x="0" y="171252"/>
                </a:moveTo>
                <a:cubicBezTo>
                  <a:pt x="99058" y="168949"/>
                  <a:pt x="293443" y="174851"/>
                  <a:pt x="480458" y="171252"/>
                </a:cubicBezTo>
                <a:cubicBezTo>
                  <a:pt x="475318" y="106887"/>
                  <a:pt x="486763" y="35246"/>
                  <a:pt x="480458" y="0"/>
                </a:cubicBezTo>
                <a:cubicBezTo>
                  <a:pt x="617160" y="92233"/>
                  <a:pt x="635618" y="220520"/>
                  <a:pt x="822961" y="342503"/>
                </a:cubicBezTo>
                <a:cubicBezTo>
                  <a:pt x="699301" y="515307"/>
                  <a:pt x="575578" y="563708"/>
                  <a:pt x="480458" y="685006"/>
                </a:cubicBezTo>
                <a:cubicBezTo>
                  <a:pt x="465790" y="602857"/>
                  <a:pt x="483675" y="563810"/>
                  <a:pt x="480458" y="513755"/>
                </a:cubicBezTo>
                <a:cubicBezTo>
                  <a:pt x="294404" y="537054"/>
                  <a:pt x="172302" y="476211"/>
                  <a:pt x="0" y="513755"/>
                </a:cubicBezTo>
                <a:cubicBezTo>
                  <a:pt x="-4550" y="435315"/>
                  <a:pt x="10908" y="246812"/>
                  <a:pt x="0" y="171252"/>
                </a:cubicBezTo>
                <a:close/>
              </a:path>
              <a:path w="822961" h="685006" stroke="0" extrusionOk="0">
                <a:moveTo>
                  <a:pt x="0" y="171252"/>
                </a:moveTo>
                <a:cubicBezTo>
                  <a:pt x="153310" y="137411"/>
                  <a:pt x="305317" y="214761"/>
                  <a:pt x="480458" y="171252"/>
                </a:cubicBezTo>
                <a:cubicBezTo>
                  <a:pt x="477807" y="134198"/>
                  <a:pt x="495787" y="67086"/>
                  <a:pt x="480458" y="0"/>
                </a:cubicBezTo>
                <a:cubicBezTo>
                  <a:pt x="639544" y="147486"/>
                  <a:pt x="661719" y="203541"/>
                  <a:pt x="822961" y="342503"/>
                </a:cubicBezTo>
                <a:cubicBezTo>
                  <a:pt x="758059" y="434092"/>
                  <a:pt x="572604" y="520621"/>
                  <a:pt x="480458" y="685006"/>
                </a:cubicBezTo>
                <a:cubicBezTo>
                  <a:pt x="462304" y="650069"/>
                  <a:pt x="497159" y="592534"/>
                  <a:pt x="480458" y="513755"/>
                </a:cubicBezTo>
                <a:cubicBezTo>
                  <a:pt x="273760" y="564064"/>
                  <a:pt x="104885" y="486243"/>
                  <a:pt x="0" y="513755"/>
                </a:cubicBezTo>
                <a:cubicBezTo>
                  <a:pt x="-8599" y="348881"/>
                  <a:pt x="12541" y="255792"/>
                  <a:pt x="0" y="171252"/>
                </a:cubicBezTo>
                <a:close/>
              </a:path>
            </a:pathLst>
          </a:custGeom>
          <a:solidFill>
            <a:srgbClr val="FF0000"/>
          </a:solidFill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583734659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6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7762C042-2D73-158A-0E4C-295C3EB2BF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47" y="4178428"/>
            <a:ext cx="2311210" cy="231121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33C368F-F814-E4C2-5203-A48220B751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48698" y="1699769"/>
            <a:ext cx="2308701" cy="230870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1B427CA-3D2A-30B6-AE8B-058E4B96F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656302" y="4178428"/>
            <a:ext cx="2308701" cy="23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4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E587B7-228C-6BC8-C9A7-8CA6129E4457}"/>
              </a:ext>
            </a:extLst>
          </p:cNvPr>
          <p:cNvSpPr/>
          <p:nvPr/>
        </p:nvSpPr>
        <p:spPr>
          <a:xfrm>
            <a:off x="0" y="6605588"/>
            <a:ext cx="571500" cy="252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B2FBD6-7C01-8156-D14D-D7CFCD946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83179"/>
            <a:ext cx="12192000" cy="56748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B7C52D-C6C2-1055-8A89-8DD87D9E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Generator </a:t>
            </a:r>
            <a:r>
              <a:rPr lang="en-US" b="1" u="sng" dirty="0"/>
              <a:t>vs</a:t>
            </a:r>
            <a:r>
              <a:rPr lang="en-US" b="1" dirty="0"/>
              <a:t> Discriminator</a:t>
            </a:r>
          </a:p>
        </p:txBody>
      </p:sp>
    </p:spTree>
    <p:extLst>
      <p:ext uri="{BB962C8B-B14F-4D97-AF65-F5344CB8AC3E}">
        <p14:creationId xmlns:p14="http://schemas.microsoft.com/office/powerpoint/2010/main" val="543136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08FF-DAC1-34F4-0B05-093CA28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889D6AC-5043-5C57-6505-4100DC0D3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613" y="2066925"/>
            <a:ext cx="6880774" cy="4351338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AED7AA-8358-5BFF-FED0-874E83415A04}"/>
              </a:ext>
            </a:extLst>
          </p:cNvPr>
          <p:cNvGrpSpPr/>
          <p:nvPr/>
        </p:nvGrpSpPr>
        <p:grpSpPr>
          <a:xfrm>
            <a:off x="9904476" y="2066925"/>
            <a:ext cx="1787976" cy="664608"/>
            <a:chOff x="7732776" y="1936234"/>
            <a:chExt cx="1787976" cy="66460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15D5D9-1CCA-DA1A-D10C-75E7FF2579AA}"/>
                </a:ext>
              </a:extLst>
            </p:cNvPr>
            <p:cNvCxnSpPr/>
            <p:nvPr/>
          </p:nvCxnSpPr>
          <p:spPr>
            <a:xfrm>
              <a:off x="7732776" y="2120900"/>
              <a:ext cx="342900" cy="0"/>
            </a:xfrm>
            <a:prstGeom prst="line">
              <a:avLst/>
            </a:prstGeom>
            <a:ln w="57150">
              <a:solidFill>
                <a:srgbClr val="1C75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C1930F-B9DD-A4FC-2670-1717701795BA}"/>
                </a:ext>
              </a:extLst>
            </p:cNvPr>
            <p:cNvCxnSpPr/>
            <p:nvPr/>
          </p:nvCxnSpPr>
          <p:spPr>
            <a:xfrm>
              <a:off x="7732776" y="2401316"/>
              <a:ext cx="342900" cy="0"/>
            </a:xfrm>
            <a:prstGeom prst="line">
              <a:avLst/>
            </a:prstGeom>
            <a:ln w="57150">
              <a:solidFill>
                <a:srgbClr val="FF7D0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032602-9975-C35E-0204-42AD1294DABD}"/>
                </a:ext>
              </a:extLst>
            </p:cNvPr>
            <p:cNvSpPr txBox="1"/>
            <p:nvPr/>
          </p:nvSpPr>
          <p:spPr>
            <a:xfrm>
              <a:off x="8075676" y="2231510"/>
              <a:ext cx="1143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4C0A35-C0C8-5EFD-6EDD-F329D0C1178C}"/>
                </a:ext>
              </a:extLst>
            </p:cNvPr>
            <p:cNvSpPr txBox="1"/>
            <p:nvPr/>
          </p:nvSpPr>
          <p:spPr>
            <a:xfrm>
              <a:off x="8075676" y="1936234"/>
              <a:ext cx="1445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Discriminator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2DEB62-7809-A224-5F45-A6FAC1AB97A3}"/>
              </a:ext>
            </a:extLst>
          </p:cNvPr>
          <p:cNvSpPr txBox="1"/>
          <p:nvPr/>
        </p:nvSpPr>
        <p:spPr>
          <a:xfrm rot="16200000">
            <a:off x="2141209" y="372819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B6F276-CCB5-44EF-8BC9-43AAE37A228E}"/>
              </a:ext>
            </a:extLst>
          </p:cNvPr>
          <p:cNvSpPr txBox="1"/>
          <p:nvPr/>
        </p:nvSpPr>
        <p:spPr>
          <a:xfrm>
            <a:off x="5634174" y="6418263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Epochs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3C8C6-F8F6-7E49-C493-5834D7AD6D40}"/>
              </a:ext>
            </a:extLst>
          </p:cNvPr>
          <p:cNvSpPr txBox="1"/>
          <p:nvPr/>
        </p:nvSpPr>
        <p:spPr>
          <a:xfrm>
            <a:off x="5509011" y="1605260"/>
            <a:ext cx="1173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15042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8A80-EA08-CADC-FB23-47346DCC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D3781D-E326-B599-3141-F8FDA03605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6621" y="1825625"/>
            <a:ext cx="3484757" cy="4351338"/>
          </a:xfrm>
        </p:spPr>
      </p:pic>
      <p:pic>
        <p:nvPicPr>
          <p:cNvPr id="9" name="Content Placeholder 8" descr="A qr code with black squares&#10;&#10;Description automatically generated">
            <a:extLst>
              <a:ext uri="{FF2B5EF4-FFF2-40B4-BE49-F238E27FC236}">
                <a16:creationId xmlns:a16="http://schemas.microsoft.com/office/drawing/2014/main" id="{1BA41330-6408-E173-62C8-005C2FCF43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EDA0A5-3465-4D23-741A-699C01B38CB2}"/>
              </a:ext>
            </a:extLst>
          </p:cNvPr>
          <p:cNvSpPr txBox="1"/>
          <p:nvPr/>
        </p:nvSpPr>
        <p:spPr>
          <a:xfrm>
            <a:off x="6145071" y="6311900"/>
            <a:ext cx="5235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https://pauldubois98.github.io/GenerativeAI/drawing_sandbox.html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5763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2E13F-1EC2-FA62-A0B5-0B506B9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chick… with steps!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53FFBC-4FF4-2BB9-C5A1-BBA82BE0F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359970"/>
            <a:ext cx="10515600" cy="3282647"/>
          </a:xfrm>
        </p:spPr>
      </p:pic>
    </p:spTree>
    <p:extLst>
      <p:ext uri="{BB962C8B-B14F-4D97-AF65-F5344CB8AC3E}">
        <p14:creationId xmlns:p14="http://schemas.microsoft.com/office/powerpoint/2010/main" val="1249227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E915DC-BA29-3692-41E9-83A0F9E75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4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CFCC7E9-E2DD-8C0F-D5DD-D9C2697E5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26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585F-1D84-934C-E9C8-B473D7542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F76D852-FFAE-6EEE-2BD5-14956331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52580"/>
            <a:ext cx="12192000" cy="2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49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826</Words>
  <Application>Microsoft Office PowerPoint</Application>
  <PresentationFormat>Widescreen</PresentationFormat>
  <Paragraphs>234</Paragraphs>
  <Slides>52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This is useful!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Training dataset</vt:lpstr>
      <vt:lpstr>Training resources</vt:lpstr>
      <vt:lpstr>Number of parameters</vt:lpstr>
      <vt:lpstr>Using ChatGPT</vt:lpstr>
      <vt:lpstr>Using ChatGPT with good prompt</vt:lpstr>
      <vt:lpstr>Does this person exist?</vt:lpstr>
      <vt:lpstr>Generating images</vt:lpstr>
      <vt:lpstr>What is a correctly generated image?</vt:lpstr>
      <vt:lpstr>Use another AI!</vt:lpstr>
      <vt:lpstr>Use another AI!</vt:lpstr>
      <vt:lpstr>Use another AI!</vt:lpstr>
      <vt:lpstr>Generating images training</vt:lpstr>
      <vt:lpstr>Generator vs Discriminator</vt:lpstr>
      <vt:lpstr>Generator vs discriminator</vt:lpstr>
      <vt:lpstr>Draw a chick</vt:lpstr>
      <vt:lpstr>Draw a chick… with steps!</vt:lpstr>
      <vt:lpstr>Denoising</vt:lpstr>
      <vt:lpstr>Denoising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78</cp:revision>
  <dcterms:created xsi:type="dcterms:W3CDTF">2023-12-27T22:51:40Z</dcterms:created>
  <dcterms:modified xsi:type="dcterms:W3CDTF">2024-01-03T10:55:55Z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